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40"/>
  </p:notesMasterIdLst>
  <p:handoutMasterIdLst>
    <p:handoutMasterId r:id="rId41"/>
  </p:handoutMasterIdLst>
  <p:sldIdLst>
    <p:sldId id="262" r:id="rId3"/>
    <p:sldId id="257" r:id="rId4"/>
    <p:sldId id="258" r:id="rId5"/>
    <p:sldId id="288" r:id="rId6"/>
    <p:sldId id="305" r:id="rId7"/>
    <p:sldId id="293" r:id="rId8"/>
    <p:sldId id="263" r:id="rId9"/>
    <p:sldId id="278" r:id="rId10"/>
    <p:sldId id="279" r:id="rId11"/>
    <p:sldId id="289" r:id="rId12"/>
    <p:sldId id="290" r:id="rId13"/>
    <p:sldId id="291" r:id="rId14"/>
    <p:sldId id="292" r:id="rId15"/>
    <p:sldId id="280" r:id="rId16"/>
    <p:sldId id="281" r:id="rId17"/>
    <p:sldId id="282" r:id="rId18"/>
    <p:sldId id="294" r:id="rId19"/>
    <p:sldId id="259" r:id="rId20"/>
    <p:sldId id="270" r:id="rId21"/>
    <p:sldId id="268" r:id="rId22"/>
    <p:sldId id="283" r:id="rId23"/>
    <p:sldId id="284" r:id="rId24"/>
    <p:sldId id="303" r:id="rId25"/>
    <p:sldId id="302" r:id="rId26"/>
    <p:sldId id="285" r:id="rId27"/>
    <p:sldId id="295" r:id="rId28"/>
    <p:sldId id="286" r:id="rId29"/>
    <p:sldId id="287" r:id="rId30"/>
    <p:sldId id="296" r:id="rId31"/>
    <p:sldId id="297" r:id="rId32"/>
    <p:sldId id="304" r:id="rId33"/>
    <p:sldId id="307" r:id="rId34"/>
    <p:sldId id="300" r:id="rId35"/>
    <p:sldId id="306" r:id="rId36"/>
    <p:sldId id="298" r:id="rId37"/>
    <p:sldId id="301" r:id="rId38"/>
    <p:sldId id="256" r:id="rId3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93692"/>
  </p:normalViewPr>
  <p:slideViewPr>
    <p:cSldViewPr snapToGrid="0" snapToObjects="1">
      <p:cViewPr varScale="1">
        <p:scale>
          <a:sx n="68" d="100"/>
          <a:sy n="68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42"/>
    </p:cViewPr>
  </p:sorterViewPr>
  <p:notesViewPr>
    <p:cSldViewPr snapToGrid="0" snapToObjects="1">
      <p:cViewPr varScale="1">
        <p:scale>
          <a:sx n="65" d="100"/>
          <a:sy n="65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AB-43A4-BAC6-0E1C489766E9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AB-43A4-BAC6-0E1C489766E9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</c:v>
                </c:pt>
                <c:pt idx="1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DAB-43A4-BAC6-0E1C48976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F1B-4EF8-81A7-D424E4F6BAD5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F1B-4EF8-81A7-D424E4F6BAD5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3</c:v>
                </c:pt>
                <c:pt idx="1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F1B-4EF8-81A7-D424E4F6BA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D28-48D1-B7E0-E1BAEE1011D5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D28-48D1-B7E0-E1BAEE1011D5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5</c:v>
                </c:pt>
                <c:pt idx="1">
                  <c:v>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D28-48D1-B7E0-E1BAEE101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AB-43A4-BAC6-0E1C489766E9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AB-43A4-BAC6-0E1C489766E9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3</c:v>
                </c:pt>
                <c:pt idx="1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DAB-43A4-BAC6-0E1C48976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数量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AB-43A4-BAC6-0E1C489766E9}"/>
              </c:ext>
            </c:extLst>
          </c:dPt>
          <c:dPt>
            <c:idx val="1"/>
            <c:bubble3D val="0"/>
            <c:spPr>
              <a:solidFill>
                <a:schemeClr val="bg1">
                  <a:alpha val="4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AB-43A4-BAC6-0E1C489766E9}"/>
              </c:ext>
            </c:extLst>
          </c:dPt>
          <c:cat>
            <c:strRef>
              <c:f>工作表1!$A$2:$A$3</c:f>
              <c:strCache>
                <c:ptCount val="2"/>
                <c:pt idx="0">
                  <c:v>A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3</c:v>
                </c:pt>
                <c:pt idx="1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DAB-43A4-BAC6-0E1C48976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0.24684</cdr:x>
      <cdr:y>0.31904</cdr:y>
    </cdr:from>
    <cdr:to>
      <cdr:x>0.76862</cdr:x>
      <cdr:y>0.66831</cdr:y>
    </cdr:to>
    <cdr:sp macro="" textlink="">
      <cdr:nvSpPr>
        <cdr:cNvPr id="2" name="文本框 28"/>
        <cdr:cNvSpPr txBox="1"/>
      </cdr:nvSpPr>
      <cdr:spPr>
        <a:xfrm xmlns:a="http://schemas.openxmlformats.org/drawingml/2006/main">
          <a:off x="775036" y="1012069"/>
          <a:ext cx="1638341" cy="110797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24" tIns="45712" rIns="91424" bIns="45712" rtlCol="0">
          <a:spAutoFit/>
        </a:bodyPr>
        <a:lstStyle xmlns:a="http://schemas.openxmlformats.org/drawingml/2006/main">
          <a:defPPr>
            <a:defRPr lang="zh-CN"/>
          </a:defPPr>
          <a:lvl1pPr marL="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18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377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566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754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943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131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32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50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en-US" altLang="zh-CN" sz="6600" dirty="0" smtClean="0">
              <a:solidFill>
                <a:schemeClr val="bg1"/>
              </a:solidFill>
              <a:latin typeface="+mj-lt"/>
              <a:cs typeface="Segoe UI Light"/>
            </a:rPr>
            <a:t>14</a:t>
          </a:r>
          <a:r>
            <a:rPr kumimoji="1" lang="en-US" altLang="zh-CN" sz="2800" dirty="0" smtClean="0">
              <a:solidFill>
                <a:schemeClr val="bg1"/>
              </a:solidFill>
              <a:latin typeface="+mj-lt"/>
              <a:cs typeface="Segoe UI Light"/>
            </a:rPr>
            <a:t>%</a:t>
          </a:r>
          <a:endParaRPr kumimoji="1" lang="zh-CN" altLang="en-US" sz="2800" dirty="0">
            <a:solidFill>
              <a:schemeClr val="bg1"/>
            </a:solidFill>
            <a:latin typeface="+mj-lt"/>
            <a:cs typeface="Segoe UI Light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0.24684</cdr:x>
      <cdr:y>0.31904</cdr:y>
    </cdr:from>
    <cdr:to>
      <cdr:x>0.76862</cdr:x>
      <cdr:y>0.66831</cdr:y>
    </cdr:to>
    <cdr:sp macro="" textlink="">
      <cdr:nvSpPr>
        <cdr:cNvPr id="2" name="文本框 28"/>
        <cdr:cNvSpPr txBox="1"/>
      </cdr:nvSpPr>
      <cdr:spPr>
        <a:xfrm xmlns:a="http://schemas.openxmlformats.org/drawingml/2006/main">
          <a:off x="775049" y="1012070"/>
          <a:ext cx="1638330" cy="110796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24" tIns="45712" rIns="91424" bIns="45712" rtlCol="0">
          <a:spAutoFit/>
        </a:bodyPr>
        <a:lstStyle xmlns:a="http://schemas.openxmlformats.org/drawingml/2006/main">
          <a:defPPr>
            <a:defRPr lang="zh-CN"/>
          </a:defPPr>
          <a:lvl1pPr marL="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18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377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566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754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943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131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320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509" algn="l" defTabSz="914377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en-US" altLang="zh-CN" sz="6600" dirty="0" smtClean="0">
              <a:solidFill>
                <a:schemeClr val="bg1"/>
              </a:solidFill>
              <a:latin typeface="+mj-lt"/>
              <a:cs typeface="Segoe UI Light"/>
            </a:rPr>
            <a:t>14</a:t>
          </a:r>
          <a:r>
            <a:rPr kumimoji="1" lang="en-US" altLang="zh-CN" sz="2800" dirty="0" smtClean="0">
              <a:solidFill>
                <a:schemeClr val="bg1"/>
              </a:solidFill>
              <a:latin typeface="+mj-lt"/>
              <a:cs typeface="Segoe UI Light"/>
            </a:rPr>
            <a:t>%</a:t>
          </a:r>
          <a:endParaRPr kumimoji="1" lang="zh-CN" altLang="en-US" sz="2800" dirty="0">
            <a:solidFill>
              <a:schemeClr val="bg1"/>
            </a:solidFill>
            <a:latin typeface="+mj-lt"/>
            <a:cs typeface="Segoe UI Light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61FF-F7A5-4830-A008-8416494A6C07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5CF5-43B0-40C7-BED1-D18A28E1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74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2017/5/12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914400" y="5981922"/>
            <a:ext cx="2438400" cy="198663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2" y="11974"/>
            <a:ext cx="12192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9390"/>
            <a:ext cx="7808006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IEEE</a:t>
            </a:r>
            <a:r>
              <a:rPr lang="zh-CN" altLang="en-US" dirty="0" smtClean="0"/>
              <a:t>极限编程校内赛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14400" y="3755983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611573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赛前讲座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291514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主讲人 林思睿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14400" y="4700473"/>
            <a:ext cx="711200" cy="190500"/>
            <a:chOff x="914400" y="4953000"/>
            <a:chExt cx="711200" cy="1905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87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-2795"/>
            <a:ext cx="12192001" cy="686079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7435" y="458598"/>
            <a:ext cx="10557130" cy="59408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6096000" y="-2795"/>
            <a:ext cx="6096001" cy="6860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Hexagon 2"/>
          <p:cNvSpPr/>
          <p:nvPr userDrawn="1"/>
        </p:nvSpPr>
        <p:spPr>
          <a:xfrm rot="1800000">
            <a:off x="4843536" y="2349290"/>
            <a:ext cx="2504928" cy="2159420"/>
          </a:xfrm>
          <a:prstGeom prst="hexagon">
            <a:avLst>
              <a:gd name="adj" fmla="val 28336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135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48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1C2457-05A1-4642-98E5-CC54C944E4F7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6679CE-D923-4B8C-9318-58A8527E09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27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812800" y="1596249"/>
            <a:ext cx="10636250" cy="3260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501985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5035096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5096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 smtClean="0"/>
              <a:t>赛题分析</a:t>
            </a:r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035095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 smtClean="0"/>
              <a:t>小技巧</a:t>
            </a:r>
            <a:endParaRPr kumimoji="1" lang="zh-CN" altLang="en-US" dirty="0"/>
          </a:p>
        </p:txBody>
      </p:sp>
      <p:sp>
        <p:nvSpPr>
          <p:cNvPr id="24" name="Rectangle 23"/>
          <p:cNvSpPr/>
          <p:nvPr userDrawn="1"/>
        </p:nvSpPr>
        <p:spPr>
          <a:xfrm flipV="1">
            <a:off x="9257393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9257393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9257392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596249"/>
            <a:ext cx="10636250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501985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3573506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3573506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573505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6334211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6334211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334210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8" name="Rectangle 27"/>
          <p:cNvSpPr/>
          <p:nvPr userDrawn="1"/>
        </p:nvSpPr>
        <p:spPr>
          <a:xfrm flipV="1">
            <a:off x="9094915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9094915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9094914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46030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596249"/>
            <a:ext cx="10636250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216820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5035096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5096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035095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9257393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9257393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9257392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812800" y="5623599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 flipV="1">
            <a:off x="812800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36"/>
          <p:cNvSpPr/>
          <p:nvPr userDrawn="1"/>
        </p:nvSpPr>
        <p:spPr>
          <a:xfrm flipV="1">
            <a:off x="5035096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800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035096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812800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5035095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42" name="Rectangle 41"/>
          <p:cNvSpPr/>
          <p:nvPr userDrawn="1"/>
        </p:nvSpPr>
        <p:spPr>
          <a:xfrm flipV="1">
            <a:off x="9257393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7393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9257392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409774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2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343400" y="1665477"/>
            <a:ext cx="3524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190999" y="1514475"/>
            <a:ext cx="3524250" cy="352425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305300" y="2630269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305300" y="3328745"/>
            <a:ext cx="35814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r>
              <a:rPr lang="en-US" altLang="zh-CN" dirty="0"/>
              <a:t>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41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 userDrawn="1"/>
        </p:nvSpPr>
        <p:spPr>
          <a:xfrm>
            <a:off x="0" y="3947886"/>
            <a:ext cx="12192000" cy="291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46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8" r:id="rId4"/>
    <p:sldLayoutId id="2147483684" r:id="rId5"/>
    <p:sldLayoutId id="2147483662" r:id="rId6"/>
    <p:sldLayoutId id="2147483689" r:id="rId7"/>
    <p:sldLayoutId id="2147483690" r:id="rId8"/>
    <p:sldLayoutId id="2147483691" r:id="rId9"/>
    <p:sldLayoutId id="2147483693" r:id="rId10"/>
    <p:sldLayoutId id="2147483686" r:id="rId11"/>
    <p:sldLayoutId id="2147483692" r:id="rId12"/>
    <p:sldLayoutId id="2147483694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4400" y="1649390"/>
            <a:ext cx="7808006" cy="1006429"/>
          </a:xfrm>
        </p:spPr>
        <p:txBody>
          <a:bodyPr/>
          <a:lstStyle/>
          <a:p>
            <a:r>
              <a:rPr lang="en-US" altLang="zh-CN" dirty="0" smtClean="0"/>
              <a:t>IEEE</a:t>
            </a:r>
            <a:r>
              <a:rPr lang="zh-CN" altLang="en-US" dirty="0" smtClean="0"/>
              <a:t>极限编程校内赛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14400" y="2611573"/>
            <a:ext cx="7808006" cy="1089529"/>
          </a:xfrm>
        </p:spPr>
        <p:txBody>
          <a:bodyPr/>
          <a:lstStyle/>
          <a:p>
            <a:r>
              <a:rPr lang="zh-CN" altLang="en-US" dirty="0" smtClean="0"/>
              <a:t>赛前讲座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4400" y="4291514"/>
            <a:ext cx="6125029" cy="313932"/>
          </a:xfrm>
        </p:spPr>
        <p:txBody>
          <a:bodyPr/>
          <a:lstStyle/>
          <a:p>
            <a:r>
              <a:rPr lang="zh-CN" altLang="en-US" dirty="0" smtClean="0"/>
              <a:t>林思睿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4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7163583" cy="590931"/>
          </a:xfrm>
        </p:spPr>
        <p:txBody>
          <a:bodyPr/>
          <a:lstStyle/>
          <a:p>
            <a:r>
              <a:rPr lang="en-US" altLang="zh-CN" dirty="0" err="1" smtClean="0"/>
              <a:t>IEEEXtreme</a:t>
            </a:r>
            <a:r>
              <a:rPr lang="en-US" altLang="zh-CN" dirty="0" smtClean="0"/>
              <a:t> </a:t>
            </a:r>
            <a:r>
              <a:rPr lang="en-US" altLang="zh-CN" dirty="0"/>
              <a:t>10.0 - Dog Walking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97612"/>
            <a:ext cx="10483557" cy="243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个人和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只狗，每只狗的重量分别为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x[0], x[1], x[2], ..., x[N-1]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需要把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只狗分给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照看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求出一种分配方法，使得所有人所照看的狗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最大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重量差之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和达到最小，并输出该最小值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≤ K ≤ N ≤ </a:t>
            </a: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^</a:t>
            </a: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0 ≤ </a:t>
            </a: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x[i] </a:t>
            </a: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≤ </a:t>
            </a:r>
            <a:r>
              <a:rPr lang="pt-BR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10^9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52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2800" y="1941342"/>
            <a:ext cx="10483557" cy="479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样例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 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只     ，两个人，重量分别是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1,1,3,5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21" y="5852014"/>
            <a:ext cx="467833" cy="4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3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828800"/>
            <a:ext cx="10539828" cy="376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种较差的分配方式是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选了重量为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1,3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的狗，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选了重量为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1,5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的狗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这样答案就是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|3 - 1| + |5 - 1|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一种最优方式是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选了重量为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1,1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的狗，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选了重量为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3,5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的狗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这样答案就是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|1 - 1| + |5 - 3| = 2 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59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2800" y="1871003"/>
            <a:ext cx="10455422" cy="439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不难发现每个人的最优选择一定是排序后的数组中连续的一段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假设某一段为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那么这一段对答案的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贡献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就是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(X[r] – X[l]) = (X[l + 1] – X[l]) + (X[l + 2] – X[l + 1]) + … + (X[r] – X[r - 1])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要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让最后的答案尽可能小，显然挑选的差值要尽可能小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于是将数组排序，计算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每两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个相邻数字之间的差值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把最小的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个差值加起来就是最后的答案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69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en-US" altLang="zh-CN" u="sng" dirty="0"/>
              <a:t>Dog </a:t>
            </a:r>
            <a:r>
              <a:rPr lang="en-US" altLang="zh-CN" u="sng" dirty="0" smtClean="0"/>
              <a:t>Walking </a:t>
            </a:r>
            <a:r>
              <a:rPr lang="zh-CN" altLang="en-US" u="sng" dirty="0" smtClean="0">
                <a:solidFill>
                  <a:schemeClr val="bg2"/>
                </a:solidFill>
              </a:rPr>
              <a:t>简单贪心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 smtClean="0"/>
              <a:t>2 Playing 20 Questions with an Unreliable Friend </a:t>
            </a:r>
            <a:r>
              <a:rPr lang="zh-CN" altLang="en-US" dirty="0" smtClean="0">
                <a:solidFill>
                  <a:schemeClr val="bg2"/>
                </a:solidFill>
              </a:rPr>
              <a:t>搜索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/>
              <a:t>3 </a:t>
            </a:r>
            <a:r>
              <a:rPr lang="en-US" altLang="zh-CN" dirty="0" err="1" smtClean="0"/>
              <a:t>Inti</a:t>
            </a:r>
            <a:r>
              <a:rPr lang="en-US" altLang="zh-CN" dirty="0" smtClean="0"/>
              <a:t> Sets </a:t>
            </a:r>
            <a:r>
              <a:rPr lang="zh-CN" altLang="en-US" dirty="0">
                <a:solidFill>
                  <a:schemeClr val="bg2"/>
                </a:solidFill>
              </a:rPr>
              <a:t>数</a:t>
            </a:r>
            <a:r>
              <a:rPr lang="zh-CN" altLang="en-US" dirty="0" smtClean="0">
                <a:solidFill>
                  <a:schemeClr val="bg2"/>
                </a:solidFill>
              </a:rPr>
              <a:t>论题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4 </a:t>
            </a:r>
            <a:r>
              <a:rPr lang="en-US" altLang="zh-CN" u="sng" dirty="0"/>
              <a:t>Painter's </a:t>
            </a:r>
            <a:r>
              <a:rPr lang="en-US" altLang="zh-CN" u="sng" dirty="0" smtClean="0"/>
              <a:t>Dilemma </a:t>
            </a:r>
            <a:r>
              <a:rPr lang="zh-CN" altLang="en-US" u="sng" dirty="0" smtClean="0">
                <a:solidFill>
                  <a:schemeClr val="bg2"/>
                </a:solidFill>
              </a:rPr>
              <a:t>简单贪心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5 </a:t>
            </a:r>
            <a:r>
              <a:rPr lang="en-US" altLang="zh-CN" u="sng" dirty="0"/>
              <a:t>Food </a:t>
            </a:r>
            <a:r>
              <a:rPr lang="en-US" altLang="zh-CN" u="sng" dirty="0" smtClean="0"/>
              <a:t>Truck </a:t>
            </a:r>
            <a:r>
              <a:rPr lang="zh-CN" altLang="en-US" u="sng" dirty="0" smtClean="0">
                <a:solidFill>
                  <a:schemeClr val="bg2"/>
                </a:solidFill>
              </a:rPr>
              <a:t>题目怎么说你怎么做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6 </a:t>
            </a:r>
            <a:r>
              <a:rPr lang="en-US" altLang="zh-CN" u="sng" dirty="0"/>
              <a:t>Memory </a:t>
            </a:r>
            <a:r>
              <a:rPr lang="en-US" altLang="zh-CN" u="sng" dirty="0" smtClean="0"/>
              <a:t>Management </a:t>
            </a:r>
            <a:r>
              <a:rPr lang="zh-CN" altLang="en-US" u="sng" dirty="0" smtClean="0">
                <a:solidFill>
                  <a:schemeClr val="bg2"/>
                </a:solidFill>
              </a:rPr>
              <a:t>题目怎么说你怎么做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7 </a:t>
            </a:r>
            <a:r>
              <a:rPr lang="en-US" altLang="zh-CN" dirty="0" smtClean="0"/>
              <a:t>Pirates </a:t>
            </a:r>
            <a:r>
              <a:rPr lang="zh-CN" altLang="en-US" dirty="0">
                <a:solidFill>
                  <a:schemeClr val="bg2"/>
                </a:solidFill>
              </a:rPr>
              <a:t>树</a:t>
            </a:r>
            <a:r>
              <a:rPr lang="zh-CN" altLang="en-US" dirty="0" smtClean="0">
                <a:solidFill>
                  <a:schemeClr val="bg2"/>
                </a:solidFill>
              </a:rPr>
              <a:t>最近公共祖先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8 </a:t>
            </a:r>
            <a:r>
              <a:rPr lang="en-US" altLang="zh-CN" u="sng" dirty="0"/>
              <a:t>Counting </a:t>
            </a:r>
            <a:r>
              <a:rPr lang="en-US" altLang="zh-CN" u="sng" dirty="0" smtClean="0"/>
              <a:t>Molecules </a:t>
            </a:r>
            <a:r>
              <a:rPr lang="zh-CN" altLang="en-US" u="sng" dirty="0" smtClean="0">
                <a:solidFill>
                  <a:schemeClr val="bg2"/>
                </a:solidFill>
              </a:rPr>
              <a:t>简单数学</a:t>
            </a:r>
            <a:endParaRPr lang="zh-CN" alt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1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 Checkers </a:t>
            </a:r>
            <a:r>
              <a:rPr lang="en-US" altLang="zh-CN" dirty="0" smtClean="0"/>
              <a:t>Challenge </a:t>
            </a:r>
            <a:r>
              <a:rPr lang="zh-CN" altLang="en-US" dirty="0" smtClean="0">
                <a:solidFill>
                  <a:schemeClr val="bg2"/>
                </a:solidFill>
              </a:rPr>
              <a:t>搜索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10 </a:t>
            </a:r>
            <a:r>
              <a:rPr lang="en-US" altLang="zh-CN" dirty="0" err="1" smtClean="0"/>
              <a:t>Mancala‘h</a:t>
            </a:r>
            <a:r>
              <a:rPr lang="en-US" altLang="zh-CN" dirty="0" smtClean="0">
                <a:solidFill>
                  <a:schemeClr val="bg2"/>
                </a:solidFill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</a:rPr>
              <a:t>模拟？忘了。。。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11 Game of </a:t>
            </a:r>
            <a:r>
              <a:rPr lang="en-US" altLang="zh-CN" dirty="0" smtClean="0"/>
              <a:t>Stones </a:t>
            </a:r>
            <a:r>
              <a:rPr lang="zh-CN" altLang="en-US" dirty="0" smtClean="0">
                <a:solidFill>
                  <a:schemeClr val="bg2"/>
                </a:solidFill>
              </a:rPr>
              <a:t>博弈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12 Mysterious </a:t>
            </a:r>
            <a:r>
              <a:rPr lang="en-US" altLang="zh-CN" dirty="0" smtClean="0"/>
              <a:t>Maze </a:t>
            </a:r>
            <a:r>
              <a:rPr lang="en-US" altLang="zh-CN" dirty="0" err="1" smtClean="0">
                <a:solidFill>
                  <a:schemeClr val="bg2"/>
                </a:solidFill>
              </a:rPr>
              <a:t>dp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13 </a:t>
            </a:r>
            <a:r>
              <a:rPr lang="en-US" altLang="zh-CN" dirty="0" smtClean="0"/>
              <a:t>Safety </a:t>
            </a:r>
            <a:r>
              <a:rPr lang="zh-CN" altLang="en-US" dirty="0" smtClean="0">
                <a:solidFill>
                  <a:schemeClr val="bg2"/>
                </a:solidFill>
              </a:rPr>
              <a:t>至今不会。。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14 Forum </a:t>
            </a:r>
            <a:r>
              <a:rPr lang="en-US" altLang="zh-CN" dirty="0" smtClean="0"/>
              <a:t>Threads</a:t>
            </a:r>
          </a:p>
          <a:p>
            <a:r>
              <a:rPr lang="en-US" altLang="zh-CN" dirty="0"/>
              <a:t>15 Island </a:t>
            </a:r>
            <a:r>
              <a:rPr lang="en-US" altLang="zh-CN" dirty="0" smtClean="0"/>
              <a:t>Hopping </a:t>
            </a:r>
            <a:r>
              <a:rPr lang="zh-CN" altLang="en-US" dirty="0" smtClean="0">
                <a:solidFill>
                  <a:schemeClr val="bg2"/>
                </a:solidFill>
              </a:rPr>
              <a:t>最短路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16 </a:t>
            </a:r>
            <a:r>
              <a:rPr lang="en-US" altLang="zh-CN" u="sng" dirty="0"/>
              <a:t>Full </a:t>
            </a:r>
            <a:r>
              <a:rPr lang="en-US" altLang="zh-CN" u="sng" dirty="0" smtClean="0"/>
              <a:t>Adder </a:t>
            </a:r>
            <a:r>
              <a:rPr lang="zh-CN" altLang="en-US" u="sng" dirty="0" smtClean="0"/>
              <a:t>模拟</a:t>
            </a:r>
            <a:endParaRPr lang="en-US" altLang="zh-CN" u="sng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92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17 Finding </a:t>
            </a:r>
            <a:r>
              <a:rPr lang="en-US" altLang="zh-CN" dirty="0" smtClean="0"/>
              <a:t>Shelter </a:t>
            </a:r>
            <a:r>
              <a:rPr lang="en-US" altLang="zh-CN" dirty="0" smtClean="0">
                <a:solidFill>
                  <a:schemeClr val="bg2"/>
                </a:solidFill>
              </a:rPr>
              <a:t>KM</a:t>
            </a:r>
          </a:p>
          <a:p>
            <a:r>
              <a:rPr lang="en-US" altLang="zh-CN" dirty="0"/>
              <a:t>18 </a:t>
            </a:r>
            <a:r>
              <a:rPr lang="en-US" altLang="zh-CN" u="sng" dirty="0"/>
              <a:t>Always Be In </a:t>
            </a:r>
            <a:r>
              <a:rPr lang="en-US" altLang="zh-CN" u="sng" dirty="0" smtClean="0"/>
              <a:t>Control </a:t>
            </a:r>
            <a:r>
              <a:rPr lang="zh-CN" altLang="en-US" dirty="0" smtClean="0">
                <a:solidFill>
                  <a:schemeClr val="bg2"/>
                </a:solidFill>
              </a:rPr>
              <a:t>题目怎么说你怎么做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19 </a:t>
            </a:r>
            <a:r>
              <a:rPr lang="en-US" altLang="zh-CN" u="sng" dirty="0"/>
              <a:t>Flower </a:t>
            </a:r>
            <a:r>
              <a:rPr lang="en-US" altLang="zh-CN" u="sng" dirty="0" smtClean="0"/>
              <a:t>Games </a:t>
            </a:r>
            <a:r>
              <a:rPr lang="zh-CN" altLang="en-US" u="sng" dirty="0" smtClean="0">
                <a:solidFill>
                  <a:schemeClr val="bg2"/>
                </a:solidFill>
              </a:rPr>
              <a:t>找规律</a:t>
            </a:r>
            <a:endParaRPr lang="en-US" altLang="zh-CN" u="sng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20 Ellipse </a:t>
            </a:r>
            <a:r>
              <a:rPr lang="en-US" altLang="zh-CN" dirty="0" smtClean="0"/>
              <a:t>Art </a:t>
            </a:r>
            <a:r>
              <a:rPr lang="zh-CN" altLang="en-US" dirty="0" smtClean="0">
                <a:solidFill>
                  <a:schemeClr val="bg2"/>
                </a:solidFill>
              </a:rPr>
              <a:t>蒙特卡洛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21 </a:t>
            </a:r>
            <a:r>
              <a:rPr lang="en-US" altLang="zh-CN" dirty="0" smtClean="0"/>
              <a:t>N-Palindromes </a:t>
            </a:r>
            <a:r>
              <a:rPr lang="en-US" altLang="zh-CN" dirty="0" err="1" smtClean="0">
                <a:solidFill>
                  <a:schemeClr val="bg2"/>
                </a:solidFill>
              </a:rPr>
              <a:t>dp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/>
              <a:t>22 Binary </a:t>
            </a:r>
            <a:r>
              <a:rPr lang="en-US" altLang="zh-CN" dirty="0" smtClean="0"/>
              <a:t>Quilts </a:t>
            </a:r>
            <a:r>
              <a:rPr lang="zh-CN" altLang="en-US" dirty="0" smtClean="0">
                <a:solidFill>
                  <a:schemeClr val="bg2"/>
                </a:solidFill>
              </a:rPr>
              <a:t>双向</a:t>
            </a:r>
            <a:r>
              <a:rPr lang="en-US" altLang="zh-CN" dirty="0" err="1" smtClean="0">
                <a:solidFill>
                  <a:schemeClr val="bg2"/>
                </a:solidFill>
              </a:rPr>
              <a:t>bfs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/>
              <a:t>23 P </a:t>
            </a:r>
            <a:r>
              <a:rPr lang="en-US" altLang="zh-CN" dirty="0"/>
              <a:t>= NP</a:t>
            </a:r>
            <a:r>
              <a:rPr lang="en-US" altLang="zh-CN" dirty="0" smtClean="0"/>
              <a:t>?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不会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/>
              <a:t>24 </a:t>
            </a:r>
            <a:r>
              <a:rPr lang="en-US" altLang="zh-CN" dirty="0" err="1" smtClean="0"/>
              <a:t>Goldbach's</a:t>
            </a:r>
            <a:r>
              <a:rPr lang="en-US" altLang="zh-CN" dirty="0" smtClean="0"/>
              <a:t> Second Conjecture</a:t>
            </a:r>
            <a:r>
              <a:rPr lang="zh-CN" altLang="en-US" dirty="0">
                <a:solidFill>
                  <a:schemeClr val="bg2"/>
                </a:solidFill>
              </a:rPr>
              <a:t>米勒</a:t>
            </a:r>
            <a:r>
              <a:rPr lang="en-US" altLang="zh-CN" dirty="0">
                <a:solidFill>
                  <a:schemeClr val="bg2"/>
                </a:solidFill>
              </a:rPr>
              <a:t>-</a:t>
            </a:r>
            <a:r>
              <a:rPr lang="zh-CN" altLang="en-US" dirty="0">
                <a:solidFill>
                  <a:schemeClr val="bg2"/>
                </a:solidFill>
              </a:rPr>
              <a:t>拉宾检验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1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推荐的练习网址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69477"/>
            <a:ext cx="10413218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https://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www.hackerrank.com/contests/ieeextreme-challenges/challenges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https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://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www.hackerrank.com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World 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CodeSprint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Week of Code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149442"/>
            <a:ext cx="7342857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05300" y="2630269"/>
            <a:ext cx="3581400" cy="646331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zh-CN" dirty="0"/>
              <a:t>Two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 smtClean="0"/>
              <a:t>常用小技巧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8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 smtClean="0"/>
              <a:t>常用小技巧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33516" y="1930146"/>
            <a:ext cx="3320716" cy="216568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4"/>
          <p:cNvSpPr/>
          <p:nvPr/>
        </p:nvSpPr>
        <p:spPr>
          <a:xfrm>
            <a:off x="1040075" y="2897767"/>
            <a:ext cx="2456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合理利用</a:t>
            </a:r>
            <a:r>
              <a:rPr lang="en-US" altLang="zh-CN" b="1" dirty="0"/>
              <a:t>Clarification</a:t>
            </a:r>
          </a:p>
        </p:txBody>
      </p:sp>
      <p:sp>
        <p:nvSpPr>
          <p:cNvPr id="23" name="矩形 4"/>
          <p:cNvSpPr/>
          <p:nvPr/>
        </p:nvSpPr>
        <p:spPr>
          <a:xfrm>
            <a:off x="4360791" y="2897767"/>
            <a:ext cx="2723823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 smtClean="0"/>
              <a:t>写一个处理小数据的程序</a:t>
            </a:r>
            <a:endParaRPr lang="en-US" altLang="zh-CN" b="1" kern="0" dirty="0" smtClean="0"/>
          </a:p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 smtClean="0"/>
              <a:t>和当前程序的结果对比</a:t>
            </a:r>
            <a:endParaRPr lang="en-US" altLang="zh-CN" b="1" kern="0" dirty="0"/>
          </a:p>
        </p:txBody>
      </p:sp>
      <p:sp>
        <p:nvSpPr>
          <p:cNvPr id="30" name="矩形 4"/>
          <p:cNvSpPr/>
          <p:nvPr/>
        </p:nvSpPr>
        <p:spPr>
          <a:xfrm>
            <a:off x="7692985" y="2892289"/>
            <a:ext cx="646331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 smtClean="0"/>
              <a:t>骗分</a:t>
            </a:r>
            <a:endParaRPr lang="en-US" altLang="zh-CN" b="1" kern="0" dirty="0"/>
          </a:p>
        </p:txBody>
      </p:sp>
      <p:sp>
        <p:nvSpPr>
          <p:cNvPr id="34" name="矩形 4"/>
          <p:cNvSpPr/>
          <p:nvPr/>
        </p:nvSpPr>
        <p:spPr>
          <a:xfrm>
            <a:off x="1040075" y="5385404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数据范围透露了相当</a:t>
            </a:r>
            <a:endParaRPr lang="en-US" altLang="zh-CN" b="1" dirty="0" smtClean="0"/>
          </a:p>
          <a:p>
            <a:r>
              <a:rPr lang="zh-CN" altLang="en-US" b="1" dirty="0" smtClean="0"/>
              <a:t>多的信息</a:t>
            </a:r>
            <a:endParaRPr lang="en-US" altLang="zh-CN" b="1" dirty="0"/>
          </a:p>
        </p:txBody>
      </p:sp>
      <p:sp>
        <p:nvSpPr>
          <p:cNvPr id="40" name="矩形 4"/>
          <p:cNvSpPr/>
          <p:nvPr/>
        </p:nvSpPr>
        <p:spPr>
          <a:xfrm>
            <a:off x="7692842" y="53906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找规律题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3956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12800" y="1596249"/>
            <a:ext cx="10636250" cy="32605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赛题回顾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 smtClean="0"/>
              <a:t>Part Two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 smtClean="0"/>
              <a:t>常用小技巧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56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600" y="1186721"/>
            <a:ext cx="4164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合理利用</a:t>
            </a:r>
            <a:r>
              <a:rPr lang="en-US" altLang="zh-CN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clarification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38339" y="2116899"/>
            <a:ext cx="8783107" cy="235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比如说去年的极限编程校内赛，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clarification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说可以用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交某题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hackerrank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Discussion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的一些讨论可以帮助题意的理解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07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663600" y="11867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对拍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3600" y="2279737"/>
            <a:ext cx="8707951" cy="18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写一个程序生成一些小数据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写一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个能正确处理这些小数据的程序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和当前程序对比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4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45" y="1330922"/>
            <a:ext cx="5557623" cy="42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663600" y="11867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骗分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7542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94" y="2367095"/>
            <a:ext cx="10199544" cy="18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06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63600" y="1505242"/>
            <a:ext cx="8774628" cy="4189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错误的贪心算法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把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a*b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矩形切割成尽量少的正方形。每次可以选择一个矩形，沿着水平或者垂直线把它切成两部分（不能转弯）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正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解是动态规划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但是贪心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做，每次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在较长边上切去次长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边，还是能得一点分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10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91175" y="1406769"/>
            <a:ext cx="9172136" cy="256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朴素算法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Xtreme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10.0 - </a:t>
            </a:r>
            <a:r>
              <a:rPr lang="en-US" altLang="zh-CN" sz="28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Inti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互素的数的和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≤ A ≤ B ≤ N ≤ 10^12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7205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663600" y="118672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数据范围透露了相当多的信息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3600" y="2433711"/>
            <a:ext cx="8802763" cy="235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N=100000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数据范围，那么题目很可能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NlogN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Nsqrt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(N)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复杂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度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顺着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复杂度去推哪些算法能匹配到这些复杂度上去，然后再去设计算法</a:t>
            </a:r>
          </a:p>
        </p:txBody>
      </p:sp>
    </p:spTree>
    <p:extLst>
      <p:ext uri="{BB962C8B-B14F-4D97-AF65-F5344CB8AC3E}">
        <p14:creationId xmlns:p14="http://schemas.microsoft.com/office/powerpoint/2010/main" val="33090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50499" y="1434905"/>
            <a:ext cx="9397218" cy="4691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n*d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的巧克力，每次选择一小格，吃掉这一小格的右上角，求方案数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Note that 1 &lt;= n, d &lt;=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答案不超过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10^138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这个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答案不超过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10^138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就间接提示了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都超过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时，范围是很小的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97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600" y="118672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找规律题</a:t>
            </a:r>
            <a:endParaRPr lang="en-US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38339" y="2116899"/>
            <a:ext cx="8783107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http://oeis.org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39" y="3301299"/>
            <a:ext cx="8783107" cy="1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9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 smtClean="0"/>
              <a:t>赛题回顾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4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00" y="1462333"/>
            <a:ext cx="7400000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90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1514" y="2025748"/>
            <a:ext cx="9017391" cy="1926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于是对于找规律的题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我们可以人肉或者写一个小程序跑出前几项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或者样例中本身就有前几项的信息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9446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7108" y="1378634"/>
            <a:ext cx="9158067" cy="368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高矮不同的人，排成两排，每排必须是从矮到高排列，而且第二排比对应的第一排的人高，问排列方式有多少种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这些的答案都可以通过枚举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个人的全排列，判断合不合法计算最终的答案。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4831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Note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7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7785" y="1463040"/>
            <a:ext cx="8848578" cy="376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不要读错题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https://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www.hackerrank.com/contests/ieeextreme-challenges/challenges/draughts-1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Xtreme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10.0 - Checkers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Challenge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游戏规则比较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复杂，需要仔细阅读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758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3040" y="1252025"/>
            <a:ext cx="9200271" cy="383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乘法、加法的地方注意会不会溢出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数组的大小对没对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边界情况考虑了没有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记得初始化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dfs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会不会递归过深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编译器报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warning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的地方可能就是自己写错的地方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494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3600" y="2421032"/>
            <a:ext cx="9417963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6000" dirty="0">
                <a:solidFill>
                  <a:schemeClr val="bg1"/>
                </a:solidFill>
              </a:rPr>
              <a:t>独学而无友</a:t>
            </a:r>
            <a:r>
              <a:rPr lang="zh-CN" altLang="zh-CN" sz="6000" dirty="0" smtClean="0">
                <a:solidFill>
                  <a:schemeClr val="bg1"/>
                </a:solidFill>
              </a:rPr>
              <a:t>，则</a:t>
            </a:r>
            <a:r>
              <a:rPr lang="zh-CN" altLang="zh-CN" sz="6000" dirty="0">
                <a:solidFill>
                  <a:schemeClr val="bg1"/>
                </a:solidFill>
              </a:rPr>
              <a:t>孤陋而</a:t>
            </a:r>
            <a:r>
              <a:rPr lang="zh-CN" altLang="zh-CN" sz="6000" dirty="0" smtClean="0">
                <a:solidFill>
                  <a:schemeClr val="bg1"/>
                </a:solidFill>
              </a:rPr>
              <a:t>寡</a:t>
            </a:r>
            <a:r>
              <a:rPr lang="zh-CN" altLang="en-US" sz="6000" dirty="0" smtClean="0">
                <a:solidFill>
                  <a:schemeClr val="bg1"/>
                </a:solidFill>
              </a:rPr>
              <a:t>闻</a:t>
            </a:r>
            <a:endParaRPr lang="en-US" altLang="zh-CN" sz="6000" dirty="0" smtClean="0">
              <a:solidFill>
                <a:schemeClr val="bg1"/>
              </a:solidFill>
            </a:endParaRPr>
          </a:p>
          <a:p>
            <a:endParaRPr lang="zh-CN" altLang="zh-CN" sz="6000" dirty="0"/>
          </a:p>
          <a:p>
            <a:pPr>
              <a:spcBef>
                <a:spcPts val="600"/>
              </a:spcBef>
            </a:pPr>
            <a:endParaRPr lang="en-US" sz="6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96" y="831906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3900" b="1" kern="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endParaRPr lang="en-US" sz="239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937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3755983"/>
            <a:ext cx="6125029" cy="31393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感谢观看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4400" y="4291514"/>
            <a:ext cx="6125029" cy="3139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4701735" cy="1089529"/>
          </a:xfrm>
        </p:spPr>
        <p:txBody>
          <a:bodyPr/>
          <a:lstStyle/>
          <a:p>
            <a:r>
              <a:rPr lang="en-US" altLang="zh-CN" dirty="0"/>
              <a:t>IEEE</a:t>
            </a:r>
            <a:r>
              <a:rPr lang="zh-CN" altLang="en-US" dirty="0"/>
              <a:t>极限编程校内赛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376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去年题目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://acm.uestc.edu.cn/#/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problem/list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1389 - 1400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去年题目的一部分题解（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出题人）：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://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www.cnblogs.com/qscqesze/p/5538635.html</a:t>
            </a:r>
          </a:p>
        </p:txBody>
      </p:sp>
    </p:spTree>
    <p:extLst>
      <p:ext uri="{BB962C8B-B14F-4D97-AF65-F5344CB8AC3E}">
        <p14:creationId xmlns:p14="http://schemas.microsoft.com/office/powerpoint/2010/main" val="34092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极限编程挑战赛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2138289"/>
            <a:ext cx="10427286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一部分题解：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://www.jianshu.com/p/f9d5efdd6249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7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出题要求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create a problem set that is suitable for a bigger crowd of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students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9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5780685" cy="590931"/>
          </a:xfrm>
        </p:spPr>
        <p:txBody>
          <a:bodyPr/>
          <a:lstStyle/>
          <a:p>
            <a:r>
              <a:rPr lang="en-US" altLang="zh-CN" dirty="0" err="1" smtClean="0"/>
              <a:t>IEEEXtreme</a:t>
            </a:r>
            <a:r>
              <a:rPr lang="en-US" altLang="zh-CN" dirty="0" smtClean="0"/>
              <a:t> 10.0 </a:t>
            </a:r>
            <a:r>
              <a:rPr lang="zh-CN" altLang="en-US" dirty="0" smtClean="0"/>
              <a:t>题型比例</a:t>
            </a:r>
            <a:endParaRPr lang="zh-CN" altLang="en-US" dirty="0"/>
          </a:p>
        </p:txBody>
      </p:sp>
      <p:grpSp>
        <p:nvGrpSpPr>
          <p:cNvPr id="5" name="组 44"/>
          <p:cNvGrpSpPr/>
          <p:nvPr/>
        </p:nvGrpSpPr>
        <p:grpSpPr>
          <a:xfrm>
            <a:off x="1416871" y="1897146"/>
            <a:ext cx="3139886" cy="4212822"/>
            <a:chOff x="1368743" y="1169233"/>
            <a:chExt cx="3139886" cy="4212821"/>
          </a:xfrm>
        </p:grpSpPr>
        <p:graphicFrame>
          <p:nvGraphicFramePr>
            <p:cNvPr id="6" name="图表 27"/>
            <p:cNvGraphicFramePr/>
            <p:nvPr>
              <p:extLst>
                <p:ext uri="{D42A27DB-BD31-4B8C-83A1-F6EECF244321}">
                  <p14:modId xmlns:p14="http://schemas.microsoft.com/office/powerpoint/2010/main" val="702086565"/>
                </p:ext>
              </p:extLst>
            </p:nvPr>
          </p:nvGraphicFramePr>
          <p:xfrm>
            <a:off x="1368743" y="1169233"/>
            <a:ext cx="3139886" cy="3172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文本框 28"/>
            <p:cNvSpPr txBox="1"/>
            <p:nvPr/>
          </p:nvSpPr>
          <p:spPr>
            <a:xfrm>
              <a:off x="2119516" y="2206108"/>
              <a:ext cx="1638341" cy="110797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algn="ctr"/>
              <a:r>
                <a:rPr kumimoji="1" lang="en-US" altLang="zh-CN" sz="6600" dirty="0" smtClean="0">
                  <a:solidFill>
                    <a:schemeClr val="bg1"/>
                  </a:solidFill>
                  <a:latin typeface="+mj-lt"/>
                  <a:cs typeface="Segoe UI Light"/>
                </a:rPr>
                <a:t>36</a:t>
              </a:r>
              <a:r>
                <a:rPr kumimoji="1" lang="en-US" altLang="zh-CN" sz="2800" dirty="0" smtClean="0">
                  <a:solidFill>
                    <a:schemeClr val="bg1"/>
                  </a:solidFill>
                  <a:latin typeface="+mj-lt"/>
                  <a:cs typeface="Segoe UI Light"/>
                </a:rPr>
                <a:t>%</a:t>
              </a:r>
              <a:endParaRPr kumimoji="1" lang="zh-CN" altLang="en-US" sz="2800" dirty="0">
                <a:solidFill>
                  <a:schemeClr val="bg1"/>
                </a:solidFill>
                <a:latin typeface="+mj-lt"/>
                <a:cs typeface="Segoe UI Light"/>
              </a:endParaRPr>
            </a:p>
          </p:txBody>
        </p:sp>
        <p:sp>
          <p:nvSpPr>
            <p:cNvPr id="8" name="矩形 37"/>
            <p:cNvSpPr/>
            <p:nvPr/>
          </p:nvSpPr>
          <p:spPr>
            <a:xfrm>
              <a:off x="1709727" y="5096144"/>
              <a:ext cx="2457919" cy="285910"/>
            </a:xfrm>
            <a:prstGeom prst="rect">
              <a:avLst/>
            </a:prstGeom>
          </p:spPr>
          <p:txBody>
            <a:bodyPr wrap="square" lIns="68579" tIns="34289" rIns="68579" bIns="34289">
              <a:spAutoFit/>
            </a:bodyPr>
            <a:lstStyle/>
            <a:p>
              <a:pPr algn="ctr" defTabSz="685783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2145680" y="4726849"/>
              <a:ext cx="1586010" cy="315469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600" b="1" dirty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不</a:t>
              </a:r>
              <a:r>
                <a:rPr lang="zh-CN" altLang="en-US" sz="1600" b="1" dirty="0" smtClean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需要算法基础</a:t>
              </a:r>
              <a:endParaRPr lang="zh-CN" altLang="en-US" sz="1600" b="1" dirty="0">
                <a:solidFill>
                  <a:schemeClr val="bg1"/>
                </a:solidFill>
                <a:ea typeface="宋体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 45"/>
          <p:cNvGrpSpPr/>
          <p:nvPr/>
        </p:nvGrpSpPr>
        <p:grpSpPr>
          <a:xfrm>
            <a:off x="4540719" y="1897146"/>
            <a:ext cx="3139886" cy="4225022"/>
            <a:chOff x="4517703" y="1169233"/>
            <a:chExt cx="3139886" cy="4225022"/>
          </a:xfrm>
        </p:grpSpPr>
        <p:graphicFrame>
          <p:nvGraphicFramePr>
            <p:cNvPr id="11" name="图表 33"/>
            <p:cNvGraphicFramePr/>
            <p:nvPr>
              <p:extLst>
                <p:ext uri="{D42A27DB-BD31-4B8C-83A1-F6EECF244321}">
                  <p14:modId xmlns:p14="http://schemas.microsoft.com/office/powerpoint/2010/main" val="2127409462"/>
                </p:ext>
              </p:extLst>
            </p:nvPr>
          </p:nvGraphicFramePr>
          <p:xfrm>
            <a:off x="4517703" y="1169233"/>
            <a:ext cx="3139886" cy="3172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文本框 32"/>
            <p:cNvSpPr txBox="1"/>
            <p:nvPr/>
          </p:nvSpPr>
          <p:spPr>
            <a:xfrm>
              <a:off x="5268476" y="2206108"/>
              <a:ext cx="1638341" cy="110797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algn="ctr"/>
              <a:r>
                <a:rPr kumimoji="1" lang="en-US" altLang="zh-CN" sz="6600" dirty="0" smtClean="0">
                  <a:solidFill>
                    <a:schemeClr val="bg1"/>
                  </a:solidFill>
                  <a:cs typeface="Segoe UI Light"/>
                </a:rPr>
                <a:t>14</a:t>
              </a:r>
              <a:r>
                <a:rPr kumimoji="1" lang="en-US" altLang="zh-CN" sz="2800" dirty="0" smtClean="0">
                  <a:solidFill>
                    <a:schemeClr val="bg1"/>
                  </a:solidFill>
                  <a:cs typeface="Segoe UI Light"/>
                </a:rPr>
                <a:t>%</a:t>
              </a:r>
              <a:endParaRPr kumimoji="1" lang="zh-CN" altLang="en-US" sz="2800" dirty="0">
                <a:solidFill>
                  <a:schemeClr val="bg1"/>
                </a:solidFill>
                <a:cs typeface="Segoe UI Light"/>
              </a:endParaRPr>
            </a:p>
          </p:txBody>
        </p:sp>
        <p:sp>
          <p:nvSpPr>
            <p:cNvPr id="13" name="矩形 39"/>
            <p:cNvSpPr/>
            <p:nvPr/>
          </p:nvSpPr>
          <p:spPr>
            <a:xfrm>
              <a:off x="4858687" y="5108345"/>
              <a:ext cx="2457918" cy="285910"/>
            </a:xfrm>
            <a:prstGeom prst="rect">
              <a:avLst/>
            </a:prstGeom>
          </p:spPr>
          <p:txBody>
            <a:bodyPr wrap="square" lIns="68579" tIns="34289" rIns="68579" bIns="34289">
              <a:spAutoFit/>
            </a:bodyPr>
            <a:lstStyle/>
            <a:p>
              <a:pPr algn="ctr" defTabSz="685783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文本框 40"/>
            <p:cNvSpPr txBox="1"/>
            <p:nvPr/>
          </p:nvSpPr>
          <p:spPr>
            <a:xfrm>
              <a:off x="5604821" y="4739050"/>
              <a:ext cx="965648" cy="315469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600" b="1" dirty="0" smtClean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搜索专题</a:t>
              </a:r>
              <a:endParaRPr lang="zh-CN" altLang="en-US" sz="1600" b="1" dirty="0">
                <a:solidFill>
                  <a:schemeClr val="bg1"/>
                </a:solidFill>
                <a:ea typeface="宋体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 46"/>
          <p:cNvGrpSpPr/>
          <p:nvPr/>
        </p:nvGrpSpPr>
        <p:grpSpPr>
          <a:xfrm>
            <a:off x="7664568" y="1897146"/>
            <a:ext cx="3139886" cy="4212821"/>
            <a:chOff x="7616440" y="1169233"/>
            <a:chExt cx="3139886" cy="4212821"/>
          </a:xfrm>
        </p:grpSpPr>
        <p:graphicFrame>
          <p:nvGraphicFramePr>
            <p:cNvPr id="16" name="图表 35"/>
            <p:cNvGraphicFramePr/>
            <p:nvPr>
              <p:extLst>
                <p:ext uri="{D42A27DB-BD31-4B8C-83A1-F6EECF244321}">
                  <p14:modId xmlns:p14="http://schemas.microsoft.com/office/powerpoint/2010/main" val="2357654480"/>
                </p:ext>
              </p:extLst>
            </p:nvPr>
          </p:nvGraphicFramePr>
          <p:xfrm>
            <a:off x="7616440" y="1169233"/>
            <a:ext cx="3139886" cy="3172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" name="文本框 36"/>
            <p:cNvSpPr txBox="1"/>
            <p:nvPr/>
          </p:nvSpPr>
          <p:spPr>
            <a:xfrm>
              <a:off x="8367213" y="2206108"/>
              <a:ext cx="1638341" cy="110797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 algn="ctr"/>
              <a:r>
                <a:rPr kumimoji="1" lang="en-US" altLang="zh-CN" sz="6600" dirty="0" smtClean="0">
                  <a:solidFill>
                    <a:schemeClr val="bg1"/>
                  </a:solidFill>
                  <a:cs typeface="Segoe UI Light"/>
                </a:rPr>
                <a:t>22</a:t>
              </a:r>
              <a:r>
                <a:rPr kumimoji="1" lang="en-US" altLang="zh-CN" sz="2800" dirty="0" smtClean="0">
                  <a:solidFill>
                    <a:schemeClr val="bg1"/>
                  </a:solidFill>
                  <a:cs typeface="Segoe UI Light"/>
                </a:rPr>
                <a:t>%</a:t>
              </a:r>
              <a:endParaRPr kumimoji="1" lang="zh-CN" altLang="en-US" sz="2800" dirty="0">
                <a:solidFill>
                  <a:schemeClr val="bg1"/>
                </a:solidFill>
                <a:cs typeface="Segoe UI Light"/>
              </a:endParaRPr>
            </a:p>
          </p:txBody>
        </p:sp>
        <p:sp>
          <p:nvSpPr>
            <p:cNvPr id="18" name="矩形 41"/>
            <p:cNvSpPr/>
            <p:nvPr/>
          </p:nvSpPr>
          <p:spPr>
            <a:xfrm>
              <a:off x="7957424" y="5096144"/>
              <a:ext cx="2457918" cy="285910"/>
            </a:xfrm>
            <a:prstGeom prst="rect">
              <a:avLst/>
            </a:prstGeom>
          </p:spPr>
          <p:txBody>
            <a:bodyPr wrap="square" lIns="68579" tIns="34289" rIns="68579" bIns="34289">
              <a:spAutoFit/>
            </a:bodyPr>
            <a:lstStyle/>
            <a:p>
              <a:pPr algn="ctr" defTabSz="685783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文本框 42"/>
            <p:cNvSpPr txBox="1"/>
            <p:nvPr/>
          </p:nvSpPr>
          <p:spPr>
            <a:xfrm>
              <a:off x="8703558" y="4726849"/>
              <a:ext cx="965648" cy="315469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600" b="1" dirty="0" smtClean="0">
                  <a:solidFill>
                    <a:schemeClr val="bg1"/>
                  </a:solidFill>
                  <a:ea typeface="宋体"/>
                  <a:cs typeface="Arial" panose="020B0604020202020204" pitchFamily="34" charset="0"/>
                </a:rPr>
                <a:t>数学专题</a:t>
              </a:r>
              <a:endParaRPr lang="zh-CN" altLang="en-US" sz="1600" b="1" dirty="0">
                <a:solidFill>
                  <a:schemeClr val="bg1"/>
                </a:solidFill>
                <a:ea typeface="宋体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1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502400" cy="590931"/>
          </a:xfrm>
        </p:spPr>
        <p:txBody>
          <a:bodyPr/>
          <a:lstStyle/>
          <a:p>
            <a:r>
              <a:rPr lang="en-US" altLang="zh-CN" dirty="0" err="1" smtClean="0"/>
              <a:t>IEEEXtreme</a:t>
            </a:r>
            <a:r>
              <a:rPr lang="en-US" altLang="zh-CN" dirty="0" smtClean="0"/>
              <a:t> 10.0 </a:t>
            </a:r>
            <a:r>
              <a:rPr lang="zh-CN" altLang="en-US" dirty="0" smtClean="0"/>
              <a:t>题型比例</a:t>
            </a:r>
            <a:endParaRPr lang="zh-CN" altLang="en-US" dirty="0"/>
          </a:p>
        </p:txBody>
      </p:sp>
      <p:graphicFrame>
        <p:nvGraphicFramePr>
          <p:cNvPr id="4" name="图表 27"/>
          <p:cNvGraphicFramePr/>
          <p:nvPr>
            <p:extLst>
              <p:ext uri="{D42A27DB-BD31-4B8C-83A1-F6EECF244321}">
                <p14:modId xmlns:p14="http://schemas.microsoft.com/office/powerpoint/2010/main" val="1879430932"/>
              </p:ext>
            </p:extLst>
          </p:nvPr>
        </p:nvGraphicFramePr>
        <p:xfrm>
          <a:off x="1416871" y="1897146"/>
          <a:ext cx="3139886" cy="317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27"/>
          <p:cNvGraphicFramePr/>
          <p:nvPr>
            <p:extLst>
              <p:ext uri="{D42A27DB-BD31-4B8C-83A1-F6EECF244321}">
                <p14:modId xmlns:p14="http://schemas.microsoft.com/office/powerpoint/2010/main" val="3793005363"/>
              </p:ext>
            </p:extLst>
          </p:nvPr>
        </p:nvGraphicFramePr>
        <p:xfrm>
          <a:off x="5001403" y="1904950"/>
          <a:ext cx="3139886" cy="317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38"/>
          <p:cNvSpPr txBox="1"/>
          <p:nvPr/>
        </p:nvSpPr>
        <p:spPr>
          <a:xfrm>
            <a:off x="2503989" y="5454763"/>
            <a:ext cx="965648" cy="315469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/>
            <a:r>
              <a:rPr lang="zh-CN" altLang="en-US" sz="1600" b="1" dirty="0" smtClean="0">
                <a:solidFill>
                  <a:schemeClr val="bg1"/>
                </a:solidFill>
                <a:ea typeface="宋体"/>
                <a:cs typeface="Arial" panose="020B0604020202020204" pitchFamily="34" charset="0"/>
              </a:rPr>
              <a:t>图论专题</a:t>
            </a:r>
            <a:endParaRPr lang="zh-CN" altLang="en-US" sz="1600" b="1" dirty="0">
              <a:solidFill>
                <a:schemeClr val="bg1"/>
              </a:solidFill>
              <a:ea typeface="宋体"/>
              <a:cs typeface="Arial" panose="020B0604020202020204" pitchFamily="34" charset="0"/>
            </a:endParaRPr>
          </a:p>
        </p:txBody>
      </p:sp>
      <p:sp>
        <p:nvSpPr>
          <p:cNvPr id="7" name="文本框 38"/>
          <p:cNvSpPr txBox="1"/>
          <p:nvPr/>
        </p:nvSpPr>
        <p:spPr>
          <a:xfrm>
            <a:off x="5571554" y="5425214"/>
            <a:ext cx="1999584" cy="315469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/>
            <a:r>
              <a:rPr lang="zh-CN" altLang="en-US" sz="1600" b="1" dirty="0" smtClean="0">
                <a:solidFill>
                  <a:schemeClr val="bg1"/>
                </a:solidFill>
                <a:ea typeface="宋体"/>
                <a:cs typeface="Arial" panose="020B0604020202020204" pitchFamily="34" charset="0"/>
              </a:rPr>
              <a:t>动态规划和数据结构</a:t>
            </a:r>
            <a:endParaRPr lang="zh-CN" altLang="en-US" sz="1600" b="1" dirty="0">
              <a:solidFill>
                <a:schemeClr val="bg1"/>
              </a:solidFill>
              <a:ea typeface="宋体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1235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不需要算法基础的题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贪心、简单数学、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1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2828"/>
      </a:accent1>
      <a:accent2>
        <a:srgbClr val="5E5E5E"/>
      </a:accent2>
      <a:accent3>
        <a:srgbClr val="AABFC0"/>
      </a:accent3>
      <a:accent4>
        <a:srgbClr val="A9A9A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1543</TotalTime>
  <Words>1051</Words>
  <Application>Microsoft Office PowerPoint</Application>
  <PresentationFormat>宽屏</PresentationFormat>
  <Paragraphs>147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Sirui Lin</cp:lastModifiedBy>
  <cp:revision>100</cp:revision>
  <dcterms:created xsi:type="dcterms:W3CDTF">2015-08-18T02:51:41Z</dcterms:created>
  <dcterms:modified xsi:type="dcterms:W3CDTF">2017-05-12T10:10:10Z</dcterms:modified>
  <cp:category/>
</cp:coreProperties>
</file>